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9"/>
  </p:notesMasterIdLst>
  <p:sldIdLst>
    <p:sldId id="256" r:id="rId2"/>
    <p:sldId id="262" r:id="rId3"/>
    <p:sldId id="263" r:id="rId4"/>
    <p:sldId id="264" r:id="rId5"/>
    <p:sldId id="276" r:id="rId6"/>
    <p:sldId id="265" r:id="rId7"/>
    <p:sldId id="266" r:id="rId8"/>
    <p:sldId id="275" r:id="rId9"/>
    <p:sldId id="272" r:id="rId10"/>
    <p:sldId id="267" r:id="rId11"/>
    <p:sldId id="279" r:id="rId12"/>
    <p:sldId id="273" r:id="rId13"/>
    <p:sldId id="277" r:id="rId14"/>
    <p:sldId id="268" r:id="rId15"/>
    <p:sldId id="261" r:id="rId16"/>
    <p:sldId id="274" r:id="rId17"/>
    <p:sldId id="27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oul-Enein, Omar Y. (Fed)" initials="AOY(" lastIdx="19" clrIdx="0">
    <p:extLst>
      <p:ext uri="{19B8F6BF-5375-455C-9EA6-DF929625EA0E}">
        <p15:presenceInfo xmlns:p15="http://schemas.microsoft.com/office/powerpoint/2012/main" userId="S::oya@NIST.GOV::89d21e1991e3f055" providerId="AD"/>
      </p:ext>
    </p:extLst>
  </p:cmAuthor>
  <p:cmAuthor id="2" name="Bagchi, Shelly (Fed)" initials="BS(" lastIdx="18" clrIdx="1">
    <p:extLst>
      <p:ext uri="{19B8F6BF-5375-455C-9EA6-DF929625EA0E}">
        <p15:presenceInfo xmlns:p15="http://schemas.microsoft.com/office/powerpoint/2012/main" userId="S-1-5-21-1908027396-2059629336-315576832-5143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DAAB"/>
    <a:srgbClr val="A38F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11" autoAdjust="0"/>
    <p:restoredTop sz="94660"/>
  </p:normalViewPr>
  <p:slideViewPr>
    <p:cSldViewPr snapToGrid="0">
      <p:cViewPr varScale="1">
        <p:scale>
          <a:sx n="91" d="100"/>
          <a:sy n="91" d="100"/>
        </p:scale>
        <p:origin x="18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7-22T09:13:34.912" idx="3">
    <p:pos x="6439" y="1290"/>
    <p:text>-I think it would help grab the audience attention if you included a picture on the first slide. It also helps them more quickly determine what your project is about.</p:text>
    <p:extLst>
      <p:ext uri="{C676402C-5697-4E1C-873F-D02D1690AC5C}">
        <p15:threadingInfo xmlns:p15="http://schemas.microsoft.com/office/powerpoint/2012/main" timeZoneBias="2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07-22T09:47:29.814" idx="18">
    <p:pos x="7000" y="469"/>
    <p:text>Might be good to make a single connection diagram that shows all hardware and software used. In this slide, you mention the motion capture system, but in the next slide you refer to it as the Vicon. This might confuse audience members.</p:text>
    <p:extLst mod="1">
      <p:ext uri="{C676402C-5697-4E1C-873F-D02D1690AC5C}">
        <p15:threadingInfo xmlns:p15="http://schemas.microsoft.com/office/powerpoint/2012/main" timeZoneBias="240"/>
      </p:ext>
    </p:extLst>
  </p:cm>
  <p:cm authorId="2" dt="2019-07-24T15:40:12.884" idx="10">
    <p:pos x="6988" y="757"/>
    <p:text>What is this second arrow pointing to?  It's hard to tell, not sure you need it.  Also, maybe use 'markers' instead of 'system' since I would consider system to be the camera setup.</p:text>
    <p:extLst mod="1">
      <p:ext uri="{C676402C-5697-4E1C-873F-D02D1690AC5C}">
        <p15:threadingInfo xmlns:p15="http://schemas.microsoft.com/office/powerpoint/2012/main" timeZoneBias="240"/>
      </p:ext>
    </p:extLst>
  </p:cm>
  <p:cm authorId="2" dt="2019-07-24T15:41:11.959" idx="11">
    <p:pos x="6988" y="853"/>
    <p:text>It might be nice to have a wider view that includes one of the mocap cameras, though.</p:text>
    <p:extLst mod="1">
      <p:ext uri="{C676402C-5697-4E1C-873F-D02D1690AC5C}">
        <p15:threadingInfo xmlns:p15="http://schemas.microsoft.com/office/powerpoint/2012/main" timeZoneBias="240">
          <p15:parentCm authorId="2" idx="10"/>
        </p15:threadingInfo>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2" dt="2019-07-24T15:59:36.379" idx="17">
    <p:pos x="5968" y="1392"/>
    <p:text>Include the repo name or link?</p:text>
    <p:extLst>
      <p:ext uri="{C676402C-5697-4E1C-873F-D02D1690AC5C}">
        <p15:threadingInfo xmlns:p15="http://schemas.microsoft.com/office/powerpoint/2012/main" timeZoneBias="240"/>
      </p:ext>
    </p:extLst>
  </p:cm>
  <p:cm authorId="2" dt="2019-07-24T15:59:53.957" idx="18">
    <p:pos x="5968" y="1488"/>
    <p:text>You can also link to CRPI-lite here or in your repo</p:text>
    <p:extLst>
      <p:ext uri="{C676402C-5697-4E1C-873F-D02D1690AC5C}">
        <p15:threadingInfo xmlns:p15="http://schemas.microsoft.com/office/powerpoint/2012/main" timeZoneBias="240">
          <p15:parentCm authorId="2" idx="17"/>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7-22T09:38:35.144" idx="12">
    <p:pos x="10" y="10"/>
    <p:text>I would add a slide with the NIST disclaimer in case you present this powerpoint outside of NIST. You can move it to the end of the presentation for SURF as the disclaimer is not critical when presented internally at NIST.</p:text>
    <p:extLst>
      <p:ext uri="{C676402C-5697-4E1C-873F-D02D1690AC5C}">
        <p15:threadingInfo xmlns:p15="http://schemas.microsoft.com/office/powerpoint/2012/main" timeZoneBias="240"/>
      </p:ext>
    </p:extLst>
  </p:cm>
  <p:cm authorId="2" dt="2019-07-24T14:50:22.600" idx="2">
    <p:pos x="10" y="106"/>
    <p:text>This could be a footnote on your title slide</p:text>
    <p:extLst>
      <p:ext uri="{C676402C-5697-4E1C-873F-D02D1690AC5C}">
        <p15:threadingInfo xmlns:p15="http://schemas.microsoft.com/office/powerpoint/2012/main" timeZoneBias="240">
          <p15:parentCm authorId="1" idx="12"/>
        </p15:threadingInfo>
      </p:ext>
    </p:extLst>
  </p:cm>
  <p:cm authorId="2" dt="2019-07-24T14:20:07.326" idx="1">
    <p:pos x="3325" y="2542"/>
    <p:text>NIST doesn't create any standards, we participate on standards committees etc, so I would replace with 'test methods &amp; metrics'</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7-22T09:14:19.332" idx="4">
    <p:pos x="4556" y="2001"/>
    <p:text>This is very good! I think this is the most important thing to explain as to why your project is important.</p:text>
    <p:extLst mod="1">
      <p:ext uri="{C676402C-5697-4E1C-873F-D02D1690AC5C}">
        <p15:threadingInfo xmlns:p15="http://schemas.microsoft.com/office/powerpoint/2012/main" timeZoneBias="240"/>
      </p:ext>
    </p:extLst>
  </p:cm>
  <p:cm authorId="2" dt="2019-07-24T14:55:30.265" idx="4">
    <p:pos x="4552" y="2384"/>
    <p:text>'practice time' is basically the same as reducing training, can you change to another factor?  e.g. Mental workload</p:text>
    <p:extLst>
      <p:ext uri="{C676402C-5697-4E1C-873F-D02D1690AC5C}">
        <p15:threadingInfo xmlns:p15="http://schemas.microsoft.com/office/powerpoint/2012/main" timeZoneBias="2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7-22T09:13:08.058" idx="2">
    <p:pos x="4511" y="1131"/>
    <p:text>Wording is a little awkward here.</p:text>
    <p:extLst>
      <p:ext uri="{C676402C-5697-4E1C-873F-D02D1690AC5C}">
        <p15:threadingInfo xmlns:p15="http://schemas.microsoft.com/office/powerpoint/2012/main" timeZoneBias="240"/>
      </p:ext>
    </p:extLst>
  </p:cm>
  <p:cm authorId="1" dt="2019-07-22T09:21:57.380" idx="7">
    <p:pos x="6707" y="3284"/>
    <p:text>Perhaps to better engage the audience, you can instead compare HRI to using common computer or smartphone GUIs (for an application unrelated to robotics). You could show or draw two pictures based on publicly available examples: one of a bad GUI and one of a good GUI. Poorly designed interfaces are a very relateable problem for audience members of any background since everyone understands the frustration of suffering through a bad interface design on their computers or smartphones.</p:text>
    <p:extLst mod="1">
      <p:ext uri="{C676402C-5697-4E1C-873F-D02D1690AC5C}">
        <p15:threadingInfo xmlns:p15="http://schemas.microsoft.com/office/powerpoint/2012/main" timeZoneBias="240"/>
      </p:ext>
    </p:extLst>
  </p:cm>
  <p:cm authorId="1" dt="2019-07-22T09:25:38.054" idx="8">
    <p:pos x="25" y="141"/>
    <p:text>It may be good to also discuss the need to balance accessbility with power. For example, power users love the command line because it is unobtrusive and gives efficient access to resources, but the common user may find it too complex. Therefore these users prefer things like pointers, mice, touchscreens etc, but these methods of input are often not as quick or efficient as the command line.</p:text>
    <p:extLst mod="1">
      <p:ext uri="{C676402C-5697-4E1C-873F-D02D1690AC5C}">
        <p15:threadingInfo xmlns:p15="http://schemas.microsoft.com/office/powerpoint/2012/main" timeZoneBias="240"/>
      </p:ext>
    </p:extLst>
  </p:cm>
  <p:cm authorId="2" dt="2019-07-24T14:54:03.238" idx="3">
    <p:pos x="25" y="237"/>
    <p:text>You can add in something about how we are generally targeting novice users on a factory floor, rather than trained programmers</p:text>
    <p:extLst>
      <p:ext uri="{C676402C-5697-4E1C-873F-D02D1690AC5C}">
        <p15:threadingInfo xmlns:p15="http://schemas.microsoft.com/office/powerpoint/2012/main" timeZoneBias="240">
          <p15:parentCm authorId="1" idx="8"/>
        </p15:threadingInfo>
      </p:ext>
    </p:extLst>
  </p:cm>
  <p:cm authorId="1" dt="2019-07-22T09:41:24.691" idx="15">
    <p:pos x="2373" y="456"/>
    <p:text>Here, are you discussing the NIST objective or the objective for your project specifically? I think the two most important questions to answer in this presentation are 1: What was your project about? 2: Why is it important to the audience and industry?</p:text>
    <p:extLst>
      <p:ext uri="{C676402C-5697-4E1C-873F-D02D1690AC5C}">
        <p15:threadingInfo xmlns:p15="http://schemas.microsoft.com/office/powerpoint/2012/main" timeZoneBias="2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2" dt="2019-07-24T14:59:09.614" idx="5">
    <p:pos x="6744" y="1312"/>
    <p:text>Not sure if you finished this sentence, I added to it but not sure if that's what you meant</p:text>
    <p:extLst>
      <p:ext uri="{C676402C-5697-4E1C-873F-D02D1690AC5C}">
        <p15:threadingInfo xmlns:p15="http://schemas.microsoft.com/office/powerpoint/2012/main" timeZoneBias="240"/>
      </p:ext>
    </p:extLst>
  </p:cm>
  <p:cm authorId="2" dt="2019-07-24T15:01:07.255" idx="6">
    <p:pos x="6664" y="1688"/>
    <p:text>How do researchers determine this?  You may want to discuss user studies even if they are future work</p:text>
    <p:extLst>
      <p:ext uri="{C676402C-5697-4E1C-873F-D02D1690AC5C}">
        <p15:threadingInfo xmlns:p15="http://schemas.microsoft.com/office/powerpoint/2012/main" timeZoneBias="2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7-22T09:45:12.557" idx="17">
    <p:pos x="6766" y="1307"/>
    <p:text>Is this your project objective? Was it to create an application to serve as a platform for banchmarking various HRI interfaces?</p:text>
    <p:extLst>
      <p:ext uri="{C676402C-5697-4E1C-873F-D02D1690AC5C}">
        <p15:threadingInfo xmlns:p15="http://schemas.microsoft.com/office/powerpoint/2012/main" timeZoneBias="2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7-22T09:45:12.557" idx="17">
    <p:pos x="6766" y="1307"/>
    <p:text>Is this your project objective? Was it to create an application to serve as a platform for banchmarking various HRI interfaces?</p:text>
    <p:extLst>
      <p:ext uri="{C676402C-5697-4E1C-873F-D02D1690AC5C}">
        <p15:threadingInfo xmlns:p15="http://schemas.microsoft.com/office/powerpoint/2012/main" timeZoneBias="240"/>
      </p:ext>
    </p:extLst>
  </p:cm>
  <p:cm authorId="2" dt="2019-07-24T15:38:02.702" idx="8">
    <p:pos x="10" y="10"/>
    <p:text>Nice diagram.  You might want to change 'robot commands' to 'user input' so it's not confusing who is doing the commanding</p:text>
    <p:extLst>
      <p:ext uri="{C676402C-5697-4E1C-873F-D02D1690AC5C}">
        <p15:threadingInfo xmlns:p15="http://schemas.microsoft.com/office/powerpoint/2012/main" timeZoneBias="240"/>
      </p:ext>
    </p:extLst>
  </p:cm>
  <p:cm authorId="2" dt="2019-07-24T15:39:33.885" idx="9">
    <p:pos x="10" y="106"/>
    <p:text>Also what is 'selected robot' and why is that communicating from the laptop to tablet?</p:text>
    <p:extLst>
      <p:ext uri="{C676402C-5697-4E1C-873F-D02D1690AC5C}">
        <p15:threadingInfo xmlns:p15="http://schemas.microsoft.com/office/powerpoint/2012/main" timeZoneBias="240">
          <p15:parentCm authorId="2" idx="8"/>
        </p15:threadingInfo>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2" dt="2019-07-24T15:47:21.530" idx="13">
    <p:pos x="10" y="10"/>
    <p:text>I assume you linked it to save ppt size, but I recommend embedding for the final presentation.  You can include the link as a footnote for backup</p:text>
    <p:extLst>
      <p:ext uri="{C676402C-5697-4E1C-873F-D02D1690AC5C}">
        <p15:threadingInfo xmlns:p15="http://schemas.microsoft.com/office/powerpoint/2012/main" timeZoneBias="240"/>
      </p:ext>
    </p:extLst>
  </p:cm>
  <p:cm authorId="2" dt="2019-07-24T15:53:35.956" idx="14">
    <p:pos x="10" y="106"/>
    <p:text>Also, it's good practice to annotate your video with the speedup factor (e.g. 2x) and maybe subtitles for anything else interesting to note (although here you'll probably talk over it)</p:text>
    <p:extLst>
      <p:ext uri="{C676402C-5697-4E1C-873F-D02D1690AC5C}">
        <p15:threadingInfo xmlns:p15="http://schemas.microsoft.com/office/powerpoint/2012/main" timeZoneBias="240">
          <p15:parentCm authorId="2" idx="13"/>
        </p15:threadingInfo>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19-07-22T09:34:49.919" idx="10">
    <p:pos x="4849" y="1135"/>
    <p:text>I think it could help the audience to instead have a table listing the types of data you collected. I also am not sure why the results are not shown. Is it considered PII? If so, make sure to explain that to the audience.</p:text>
    <p:extLst>
      <p:ext uri="{C676402C-5697-4E1C-873F-D02D1690AC5C}">
        <p15:threadingInfo xmlns:p15="http://schemas.microsoft.com/office/powerpoint/2012/main" timeZoneBias="240"/>
      </p:ext>
    </p:extLst>
  </p:cm>
  <p:cm authorId="1" dt="2019-07-22T09:40:23.302" idx="14">
    <p:pos x="4854" y="1557"/>
    <p:text>What was the main purpose of taking these measurements?</p:text>
    <p:extLst mod="1">
      <p:ext uri="{C676402C-5697-4E1C-873F-D02D1690AC5C}">
        <p15:threadingInfo xmlns:p15="http://schemas.microsoft.com/office/powerpoint/2012/main" timeZoneBias="240"/>
      </p:ext>
    </p:extLst>
  </p:cm>
  <p:cm authorId="2" dt="2019-07-24T15:54:37.052" idx="15">
    <p:pos x="6912" y="432"/>
    <p:text>These aren't really results, so I edited the title.  However, it would be interesting if you have time to see some example screenshots of 'good' and 'bad' setups.</p:text>
    <p:extLst>
      <p:ext uri="{C676402C-5697-4E1C-873F-D02D1690AC5C}">
        <p15:threadingInfo xmlns:p15="http://schemas.microsoft.com/office/powerpoint/2012/main" timeZoneBias="240"/>
      </p:ext>
    </p:extLst>
  </p:cm>
  <p:cm authorId="2" dt="2019-07-24T15:56:14.433" idx="16">
    <p:pos x="4696" y="2544"/>
    <p:text>I assume you will elaborate on this since it's not explained anywhere in the slides.  Maybe even include a separate video clip if it's hard to explain verbally?</p:text>
    <p:extLst>
      <p:ext uri="{C676402C-5697-4E1C-873F-D02D1690AC5C}">
        <p15:threadingInfo xmlns:p15="http://schemas.microsoft.com/office/powerpoint/2012/main" timeZoneBias="240"/>
      </p:ext>
    </p:extLst>
  </p:cm>
</p:cmLst>
</file>

<file path=ppt/media/image1.jpg>
</file>

<file path=ppt/media/image10.jpg>
</file>

<file path=ppt/media/image1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2A3BD38-0A26-47EF-9BEF-F4A7FDCF2D4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BED0A99-CD49-43D6-BD77-814D81B50199}"/>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FED6FB-CEE5-460E-A2E7-CAF03677117E}" type="datetimeFigureOut">
              <a:rPr lang="en-US" smtClean="0"/>
              <a:t>7/26/2019</a:t>
            </a:fld>
            <a:endParaRPr lang="en-US"/>
          </a:p>
        </p:txBody>
      </p:sp>
      <p:sp>
        <p:nvSpPr>
          <p:cNvPr id="4" name="Slide Image Placeholder 3">
            <a:extLst>
              <a:ext uri="{FF2B5EF4-FFF2-40B4-BE49-F238E27FC236}">
                <a16:creationId xmlns:a16="http://schemas.microsoft.com/office/drawing/2014/main" id="{37DC71B9-7DF8-48FD-B043-AE73A14610F9}"/>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a:extLst>
              <a:ext uri="{FF2B5EF4-FFF2-40B4-BE49-F238E27FC236}">
                <a16:creationId xmlns:a16="http://schemas.microsoft.com/office/drawing/2014/main" id="{627A1CB1-12F4-4E76-AED0-6286A1B49630}"/>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8FDB7DC-C0BA-437B-8A1B-BDE7F9FBB30B}"/>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a:extLst>
              <a:ext uri="{FF2B5EF4-FFF2-40B4-BE49-F238E27FC236}">
                <a16:creationId xmlns:a16="http://schemas.microsoft.com/office/drawing/2014/main" id="{E88DC481-77C2-42B5-85BE-BE25393A8361}"/>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4F56FC-2B15-48B4-B843-CB58F9834BCD}"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33F8A6F0-D26C-4B19-9A17-40C11A0EDF7C}" type="datetime1">
              <a:rPr lang="en-US" smtClean="0"/>
              <a:t>7/26/2019</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CD9D8E-F242-4203-8EE6-688EA94AC14C}" type="datetime1">
              <a:rPr lang="en-US" smtClean="0"/>
              <a:t>7/26/2019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64C301-B5B6-46F7-9B32-04453837B3DB}" type="datetime1">
              <a:rPr lang="en-US" smtClean="0"/>
              <a:t>7/26/2019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6E4506-ACB1-4965-BEAE-59E77912390F}" type="datetime1">
              <a:rPr lang="en-US" smtClean="0"/>
              <a:t>7/26/2019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F4FC7FCA-5CE9-46FC-BA71-B3F9F9253528}" type="datetime1">
              <a:rPr lang="en-US" smtClean="0"/>
              <a:t>7/26/2019</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812FE64-ABC3-4CA6-B131-DD31A83F6BC5}" type="datetime1">
              <a:rPr lang="en-US" smtClean="0"/>
              <a:t>7/26/2019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056F1BE-4726-4202-80AA-15A326510794}" type="datetime1">
              <a:rPr lang="en-US" smtClean="0"/>
              <a:t>7/26/2019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E7E9869-FA3F-4A7E-9363-F73B6A02ED6C}" type="datetime1">
              <a:rPr lang="en-US" smtClean="0"/>
              <a:t>7/26/2019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269C21-28DC-4B2C-95EE-C70D46F9B1EA}" type="datetime1">
              <a:rPr lang="en-US" smtClean="0"/>
              <a:t>7/26/2019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32D7426B-7980-4225-B0EC-294F4CCADDC3}" type="datetime1">
              <a:rPr lang="en-US" smtClean="0"/>
              <a:t>7/26/2019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E542495-1D88-457C-A7CE-F29CDFC4BCBD}" type="datetime1">
              <a:rPr lang="en-US" smtClean="0"/>
              <a:t>7/26/2019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03EB495-F757-45D6-82C3-F3E34A9D045B}" type="datetime1">
              <a:rPr lang="en-US" smtClean="0"/>
              <a:t>7/26/2019</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10.xml"/><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vercodedStack/ANDROID_UNITY_UI-Summer-2019-NIST/tree/Android-Branch" TargetMode="External"/><Relationship Id="rId7" Type="http://schemas.openxmlformats.org/officeDocument/2006/relationships/comments" Target="../comments/comment11.xml"/><Relationship Id="rId2" Type="http://schemas.openxmlformats.org/officeDocument/2006/relationships/hyperlink" Target="https://github.com/usnistgov/CRPI" TargetMode="External"/><Relationship Id="rId1" Type="http://schemas.openxmlformats.org/officeDocument/2006/relationships/slideLayout" Target="../slideLayouts/slideLayout3.xml"/><Relationship Id="rId6" Type="http://schemas.openxmlformats.org/officeDocument/2006/relationships/hyperlink" Target="https://github.com/OvercodedStack/CRPI-UI-DOCUMENTATION-Summer-of-2019" TargetMode="External"/><Relationship Id="rId5" Type="http://schemas.openxmlformats.org/officeDocument/2006/relationships/hyperlink" Target="https://github.com/OvercodedStack/CRPI_MIDDLEWARE_INTEGRATION-Summer-of-2019-NIST" TargetMode="External"/><Relationship Id="rId4" Type="http://schemas.openxmlformats.org/officeDocument/2006/relationships/hyperlink" Target="https://github.com/OvercodedStack/MOTION_CAPTURE_UNITY-Summer-of-2019-NIS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comments" Target="../comments/comment8.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A5AD1-0759-4D18-A063-6C35FC889F22}"/>
              </a:ext>
            </a:extLst>
          </p:cNvPr>
          <p:cNvSpPr>
            <a:spLocks noGrp="1"/>
          </p:cNvSpPr>
          <p:nvPr>
            <p:ph type="ctrTitle"/>
          </p:nvPr>
        </p:nvSpPr>
        <p:spPr>
          <a:xfrm>
            <a:off x="1368733" y="4979137"/>
            <a:ext cx="8361229" cy="841848"/>
          </a:xfrm>
        </p:spPr>
        <p:txBody>
          <a:bodyPr/>
          <a:lstStyle/>
          <a:p>
            <a:pPr algn="l"/>
            <a:r>
              <a:rPr lang="en-US" sz="2800" dirty="0"/>
              <a:t>Adaptive Metrics and Performance Analysis Tool for Human-Robot Interaction</a:t>
            </a:r>
          </a:p>
        </p:txBody>
      </p:sp>
      <p:sp>
        <p:nvSpPr>
          <p:cNvPr id="3" name="Subtitle 2">
            <a:extLst>
              <a:ext uri="{FF2B5EF4-FFF2-40B4-BE49-F238E27FC236}">
                <a16:creationId xmlns:a16="http://schemas.microsoft.com/office/drawing/2014/main" id="{5B1A3A52-78E1-48FA-AD78-E4B8F9F798EF}"/>
              </a:ext>
            </a:extLst>
          </p:cNvPr>
          <p:cNvSpPr>
            <a:spLocks noGrp="1"/>
          </p:cNvSpPr>
          <p:nvPr>
            <p:ph type="subTitle" idx="1"/>
          </p:nvPr>
        </p:nvSpPr>
        <p:spPr>
          <a:xfrm>
            <a:off x="950754" y="5820985"/>
            <a:ext cx="6831673" cy="711417"/>
          </a:xfrm>
        </p:spPr>
        <p:txBody>
          <a:bodyPr>
            <a:normAutofit/>
          </a:bodyPr>
          <a:lstStyle/>
          <a:p>
            <a:r>
              <a:rPr lang="en-US" sz="1800" dirty="0"/>
              <a:t>Author: Esteban Segarra Martinez; Mentor: Dr. Jeremy Marvel</a:t>
            </a:r>
          </a:p>
        </p:txBody>
      </p:sp>
      <p:pic>
        <p:nvPicPr>
          <p:cNvPr id="7" name="Picture 6">
            <a:extLst>
              <a:ext uri="{FF2B5EF4-FFF2-40B4-BE49-F238E27FC236}">
                <a16:creationId xmlns:a16="http://schemas.microsoft.com/office/drawing/2014/main" id="{3406FCF6-34F0-4091-AB77-96239AE49CBD}"/>
              </a:ext>
            </a:extLst>
          </p:cNvPr>
          <p:cNvPicPr>
            <a:picLocks noChangeAspect="1"/>
          </p:cNvPicPr>
          <p:nvPr/>
        </p:nvPicPr>
        <p:blipFill rotWithShape="1">
          <a:blip r:embed="rId2"/>
          <a:srcRect r="18750" b="18832"/>
          <a:stretch/>
        </p:blipFill>
        <p:spPr>
          <a:xfrm>
            <a:off x="3163133" y="1285160"/>
            <a:ext cx="6258484" cy="35168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057467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normAutofit/>
          </a:bodyPr>
          <a:lstStyle/>
          <a:p>
            <a:r>
              <a:rPr lang="en-US" dirty="0"/>
              <a:t>Final Interface </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9913" y="1753986"/>
            <a:ext cx="9805538" cy="4113414"/>
          </a:xfrm>
        </p:spPr>
        <p:txBody>
          <a:bodyPr>
            <a:normAutofit/>
          </a:bodyPr>
          <a:lstStyle/>
          <a:p>
            <a:r>
              <a:rPr lang="en-US" sz="2400" dirty="0"/>
              <a:t>The final UI design is capable of simulating good control schemes and bad control schemes</a:t>
            </a:r>
          </a:p>
          <a:p>
            <a:r>
              <a:rPr lang="en-US" sz="2400" dirty="0"/>
              <a:t>The controls being relayed from the tablet to the robot can be carried out in real-time via CRPI</a:t>
            </a:r>
          </a:p>
          <a:p>
            <a:r>
              <a:rPr lang="en-US" sz="2400" dirty="0"/>
              <a:t>The motion capture system can be used as an alternate system for controlling the robot </a:t>
            </a:r>
          </a:p>
          <a:p>
            <a:endParaRPr lang="en-US" sz="2400" dirty="0"/>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10</a:t>
            </a:fld>
            <a:endParaRPr lang="en-US" dirty="0"/>
          </a:p>
        </p:txBody>
      </p:sp>
    </p:spTree>
    <p:extLst>
      <p:ext uri="{BB962C8B-B14F-4D97-AF65-F5344CB8AC3E}">
        <p14:creationId xmlns:p14="http://schemas.microsoft.com/office/powerpoint/2010/main" val="241393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11</a:t>
            </a:fld>
            <a:endParaRPr lang="en-US" dirty="0"/>
          </a:p>
        </p:txBody>
      </p:sp>
      <p:sp>
        <p:nvSpPr>
          <p:cNvPr id="7" name="TextBox 6">
            <a:extLst>
              <a:ext uri="{FF2B5EF4-FFF2-40B4-BE49-F238E27FC236}">
                <a16:creationId xmlns:a16="http://schemas.microsoft.com/office/drawing/2014/main" id="{50F0C293-902E-46C0-8A03-2A616588D375}"/>
              </a:ext>
            </a:extLst>
          </p:cNvPr>
          <p:cNvSpPr txBox="1"/>
          <p:nvPr/>
        </p:nvSpPr>
        <p:spPr>
          <a:xfrm>
            <a:off x="6172200" y="5623947"/>
            <a:ext cx="5594172" cy="338554"/>
          </a:xfrm>
          <a:prstGeom prst="rect">
            <a:avLst/>
          </a:prstGeom>
          <a:noFill/>
        </p:spPr>
        <p:txBody>
          <a:bodyPr wrap="square" rtlCol="0">
            <a:spAutoFit/>
          </a:bodyPr>
          <a:lstStyle/>
          <a:p>
            <a:pPr algn="ctr"/>
            <a:r>
              <a:rPr lang="en-US" sz="1600" dirty="0"/>
              <a:t>Figure 8 and 9 – Example of a Structured Interface</a:t>
            </a:r>
          </a:p>
        </p:txBody>
      </p:sp>
      <p:pic>
        <p:nvPicPr>
          <p:cNvPr id="12" name="Picture 11">
            <a:extLst>
              <a:ext uri="{FF2B5EF4-FFF2-40B4-BE49-F238E27FC236}">
                <a16:creationId xmlns:a16="http://schemas.microsoft.com/office/drawing/2014/main" id="{53AF9AF7-B5AD-4B25-BD4F-42C2DB7D7A3B}"/>
              </a:ext>
            </a:extLst>
          </p:cNvPr>
          <p:cNvPicPr>
            <a:picLocks noChangeAspect="1"/>
          </p:cNvPicPr>
          <p:nvPr/>
        </p:nvPicPr>
        <p:blipFill>
          <a:blip r:embed="rId2"/>
          <a:stretch>
            <a:fillRect/>
          </a:stretch>
        </p:blipFill>
        <p:spPr>
          <a:xfrm>
            <a:off x="2527644" y="1091010"/>
            <a:ext cx="2715475" cy="4345323"/>
          </a:xfrm>
          <a:prstGeom prst="rect">
            <a:avLst/>
          </a:prstGeom>
        </p:spPr>
      </p:pic>
      <p:sp>
        <p:nvSpPr>
          <p:cNvPr id="13" name="TextBox 12">
            <a:extLst>
              <a:ext uri="{FF2B5EF4-FFF2-40B4-BE49-F238E27FC236}">
                <a16:creationId xmlns:a16="http://schemas.microsoft.com/office/drawing/2014/main" id="{60E2B8B0-019F-4FA5-BC13-E19FC8742142}"/>
              </a:ext>
            </a:extLst>
          </p:cNvPr>
          <p:cNvSpPr txBox="1"/>
          <p:nvPr/>
        </p:nvSpPr>
        <p:spPr>
          <a:xfrm>
            <a:off x="1610486" y="5623947"/>
            <a:ext cx="4854630" cy="338554"/>
          </a:xfrm>
          <a:prstGeom prst="rect">
            <a:avLst/>
          </a:prstGeom>
          <a:noFill/>
        </p:spPr>
        <p:txBody>
          <a:bodyPr wrap="square" rtlCol="0">
            <a:spAutoFit/>
          </a:bodyPr>
          <a:lstStyle/>
          <a:p>
            <a:pPr algn="ctr"/>
            <a:r>
              <a:rPr lang="en-US" sz="1600" dirty="0"/>
              <a:t>Figure 7 – Example of a poor interface</a:t>
            </a:r>
          </a:p>
        </p:txBody>
      </p:sp>
      <p:pic>
        <p:nvPicPr>
          <p:cNvPr id="2" name="Picture 1">
            <a:extLst>
              <a:ext uri="{FF2B5EF4-FFF2-40B4-BE49-F238E27FC236}">
                <a16:creationId xmlns:a16="http://schemas.microsoft.com/office/drawing/2014/main" id="{FAD85C04-FEB9-432B-BEA6-BDC2FE8BD697}"/>
              </a:ext>
            </a:extLst>
          </p:cNvPr>
          <p:cNvPicPr>
            <a:picLocks noChangeAspect="1"/>
          </p:cNvPicPr>
          <p:nvPr/>
        </p:nvPicPr>
        <p:blipFill>
          <a:blip r:embed="rId3"/>
          <a:stretch>
            <a:fillRect/>
          </a:stretch>
        </p:blipFill>
        <p:spPr>
          <a:xfrm>
            <a:off x="8913144" y="1091011"/>
            <a:ext cx="2715475" cy="4350737"/>
          </a:xfrm>
          <a:prstGeom prst="rect">
            <a:avLst/>
          </a:prstGeom>
        </p:spPr>
      </p:pic>
      <p:pic>
        <p:nvPicPr>
          <p:cNvPr id="3" name="Picture 2">
            <a:extLst>
              <a:ext uri="{FF2B5EF4-FFF2-40B4-BE49-F238E27FC236}">
                <a16:creationId xmlns:a16="http://schemas.microsoft.com/office/drawing/2014/main" id="{C0EE3722-A84E-4893-954B-66DF9EB2E006}"/>
              </a:ext>
            </a:extLst>
          </p:cNvPr>
          <p:cNvPicPr>
            <a:picLocks noChangeAspect="1"/>
          </p:cNvPicPr>
          <p:nvPr/>
        </p:nvPicPr>
        <p:blipFill>
          <a:blip r:embed="rId4"/>
          <a:stretch>
            <a:fillRect/>
          </a:stretch>
        </p:blipFill>
        <p:spPr>
          <a:xfrm>
            <a:off x="6096000" y="1091010"/>
            <a:ext cx="2715475" cy="4350737"/>
          </a:xfrm>
          <a:prstGeom prst="rect">
            <a:avLst/>
          </a:prstGeom>
        </p:spPr>
      </p:pic>
    </p:spTree>
    <p:extLst>
      <p:ext uri="{BB962C8B-B14F-4D97-AF65-F5344CB8AC3E}">
        <p14:creationId xmlns:p14="http://schemas.microsoft.com/office/powerpoint/2010/main" val="2466278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Motion Capture Setup </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a:xfrm>
            <a:off x="9472736" y="6453386"/>
            <a:ext cx="1596292" cy="404614"/>
          </a:xfrm>
        </p:spPr>
        <p:txBody>
          <a:bodyPr/>
          <a:lstStyle/>
          <a:p>
            <a:fld id="{69E57DC2-970A-4B3E-BB1C-7A09969E49DF}" type="slidenum">
              <a:rPr lang="en-US" smtClean="0"/>
              <a:t>12</a:t>
            </a:fld>
            <a:endParaRPr lang="en-US" dirty="0"/>
          </a:p>
        </p:txBody>
      </p:sp>
      <p:pic>
        <p:nvPicPr>
          <p:cNvPr id="8" name="Picture 7">
            <a:extLst>
              <a:ext uri="{FF2B5EF4-FFF2-40B4-BE49-F238E27FC236}">
                <a16:creationId xmlns:a16="http://schemas.microsoft.com/office/drawing/2014/main" id="{4887EAB9-DB04-4D93-A118-C54146A1EF71}"/>
              </a:ext>
            </a:extLst>
          </p:cNvPr>
          <p:cNvPicPr>
            <a:picLocks noChangeAspect="1"/>
          </p:cNvPicPr>
          <p:nvPr/>
        </p:nvPicPr>
        <p:blipFill>
          <a:blip r:embed="rId2"/>
          <a:stretch>
            <a:fillRect/>
          </a:stretch>
        </p:blipFill>
        <p:spPr>
          <a:xfrm>
            <a:off x="2564638" y="1461976"/>
            <a:ext cx="7811118" cy="439375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7" name="TextBox 16">
            <a:extLst>
              <a:ext uri="{FF2B5EF4-FFF2-40B4-BE49-F238E27FC236}">
                <a16:creationId xmlns:a16="http://schemas.microsoft.com/office/drawing/2014/main" id="{AD927DD2-7B58-486A-85E6-7306E7CE39CB}"/>
              </a:ext>
            </a:extLst>
          </p:cNvPr>
          <p:cNvSpPr txBox="1"/>
          <p:nvPr/>
        </p:nvSpPr>
        <p:spPr>
          <a:xfrm>
            <a:off x="4042882" y="5980808"/>
            <a:ext cx="4854630" cy="338554"/>
          </a:xfrm>
          <a:prstGeom prst="rect">
            <a:avLst/>
          </a:prstGeom>
          <a:noFill/>
        </p:spPr>
        <p:txBody>
          <a:bodyPr wrap="square" rtlCol="0">
            <a:spAutoFit/>
          </a:bodyPr>
          <a:lstStyle/>
          <a:p>
            <a:pPr algn="ctr"/>
            <a:r>
              <a:rPr lang="en-US" sz="1600" dirty="0"/>
              <a:t>Figure 10 – Motion capture parts</a:t>
            </a:r>
          </a:p>
        </p:txBody>
      </p:sp>
      <p:sp>
        <p:nvSpPr>
          <p:cNvPr id="13" name="Rectangle 12">
            <a:extLst>
              <a:ext uri="{FF2B5EF4-FFF2-40B4-BE49-F238E27FC236}">
                <a16:creationId xmlns:a16="http://schemas.microsoft.com/office/drawing/2014/main" id="{A602F362-EA31-4287-B0EE-A68A4D58B7A3}"/>
              </a:ext>
            </a:extLst>
          </p:cNvPr>
          <p:cNvSpPr/>
          <p:nvPr/>
        </p:nvSpPr>
        <p:spPr>
          <a:xfrm>
            <a:off x="4827181" y="4771509"/>
            <a:ext cx="1594884" cy="1039993"/>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E7CF03ED-3457-4385-B251-09F2DDE6F263}"/>
              </a:ext>
            </a:extLst>
          </p:cNvPr>
          <p:cNvSpPr/>
          <p:nvPr/>
        </p:nvSpPr>
        <p:spPr>
          <a:xfrm>
            <a:off x="7510129" y="3779066"/>
            <a:ext cx="2643963" cy="1016218"/>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52A6F37-FEDC-46EC-8FCA-5622D05E96F2}"/>
              </a:ext>
            </a:extLst>
          </p:cNvPr>
          <p:cNvSpPr txBox="1"/>
          <p:nvPr/>
        </p:nvSpPr>
        <p:spPr>
          <a:xfrm>
            <a:off x="6360151" y="4771509"/>
            <a:ext cx="2471959" cy="369332"/>
          </a:xfrm>
          <a:prstGeom prst="rect">
            <a:avLst/>
          </a:prstGeom>
          <a:solidFill>
            <a:schemeClr val="accent1">
              <a:lumMod val="40000"/>
              <a:lumOff val="60000"/>
            </a:schemeClr>
          </a:solidFill>
        </p:spPr>
        <p:txBody>
          <a:bodyPr wrap="none" rtlCol="0">
            <a:spAutoFit/>
          </a:bodyPr>
          <a:lstStyle/>
          <a:p>
            <a:r>
              <a:rPr lang="en-US" dirty="0"/>
              <a:t>Motion Capture Objects</a:t>
            </a:r>
          </a:p>
        </p:txBody>
      </p:sp>
      <p:sp>
        <p:nvSpPr>
          <p:cNvPr id="18" name="Rectangle 17">
            <a:extLst>
              <a:ext uri="{FF2B5EF4-FFF2-40B4-BE49-F238E27FC236}">
                <a16:creationId xmlns:a16="http://schemas.microsoft.com/office/drawing/2014/main" id="{193CB2DC-3EAD-4C1D-9873-4BEF8F8F595B}"/>
              </a:ext>
            </a:extLst>
          </p:cNvPr>
          <p:cNvSpPr/>
          <p:nvPr/>
        </p:nvSpPr>
        <p:spPr>
          <a:xfrm>
            <a:off x="2564638" y="1461976"/>
            <a:ext cx="7811118" cy="1153633"/>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1D37EFB-178C-45DF-853D-715203ECCDC5}"/>
              </a:ext>
            </a:extLst>
          </p:cNvPr>
          <p:cNvSpPr txBox="1"/>
          <p:nvPr/>
        </p:nvSpPr>
        <p:spPr>
          <a:xfrm>
            <a:off x="7869036" y="2166976"/>
            <a:ext cx="2453557" cy="369332"/>
          </a:xfrm>
          <a:prstGeom prst="rect">
            <a:avLst/>
          </a:prstGeom>
          <a:solidFill>
            <a:srgbClr val="F9DAAB"/>
          </a:solidFill>
          <a:ln>
            <a:solidFill>
              <a:srgbClr val="F9DAAB"/>
            </a:solidFill>
          </a:ln>
        </p:spPr>
        <p:txBody>
          <a:bodyPr wrap="none" rtlCol="0">
            <a:spAutoFit/>
          </a:bodyPr>
          <a:lstStyle/>
          <a:p>
            <a:r>
              <a:rPr lang="en-US" dirty="0"/>
              <a:t>Motion Capture System</a:t>
            </a:r>
          </a:p>
        </p:txBody>
      </p:sp>
    </p:spTree>
    <p:extLst>
      <p:ext uri="{BB962C8B-B14F-4D97-AF65-F5344CB8AC3E}">
        <p14:creationId xmlns:p14="http://schemas.microsoft.com/office/powerpoint/2010/main" val="1074241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356F1-162D-4A7B-A238-75010B0BC391}"/>
              </a:ext>
            </a:extLst>
          </p:cNvPr>
          <p:cNvSpPr>
            <a:spLocks noGrp="1"/>
          </p:cNvSpPr>
          <p:nvPr>
            <p:ph type="title"/>
          </p:nvPr>
        </p:nvSpPr>
        <p:spPr/>
        <p:txBody>
          <a:bodyPr/>
          <a:lstStyle/>
          <a:p>
            <a:r>
              <a:rPr lang="en-US" dirty="0"/>
              <a:t>Motion Capture Video</a:t>
            </a:r>
          </a:p>
        </p:txBody>
      </p:sp>
      <p:sp>
        <p:nvSpPr>
          <p:cNvPr id="4" name="Slide Number Placeholder 3">
            <a:extLst>
              <a:ext uri="{FF2B5EF4-FFF2-40B4-BE49-F238E27FC236}">
                <a16:creationId xmlns:a16="http://schemas.microsoft.com/office/drawing/2014/main" id="{FCB0E93B-E461-4995-BD55-019F5A383E5D}"/>
              </a:ext>
            </a:extLst>
          </p:cNvPr>
          <p:cNvSpPr>
            <a:spLocks noGrp="1"/>
          </p:cNvSpPr>
          <p:nvPr>
            <p:ph type="sldNum" sz="quarter" idx="12"/>
          </p:nvPr>
        </p:nvSpPr>
        <p:spPr/>
        <p:txBody>
          <a:bodyPr/>
          <a:lstStyle/>
          <a:p>
            <a:fld id="{69E57DC2-970A-4B3E-BB1C-7A09969E49DF}" type="slidenum">
              <a:rPr lang="en-US" smtClean="0"/>
              <a:t>13</a:t>
            </a:fld>
            <a:endParaRPr lang="en-US" dirty="0"/>
          </a:p>
        </p:txBody>
      </p:sp>
      <p:sp>
        <p:nvSpPr>
          <p:cNvPr id="6" name="Content Placeholder 5">
            <a:extLst>
              <a:ext uri="{FF2B5EF4-FFF2-40B4-BE49-F238E27FC236}">
                <a16:creationId xmlns:a16="http://schemas.microsoft.com/office/drawing/2014/main" id="{D8C89A13-32E6-4B0E-B47A-76EA712C347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263283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normAutofit/>
          </a:bodyPr>
          <a:lstStyle/>
          <a:p>
            <a:r>
              <a:rPr lang="en-US" dirty="0"/>
              <a:t>Conclusion and Future Work</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600" y="1753986"/>
            <a:ext cx="7042558" cy="4113414"/>
          </a:xfrm>
        </p:spPr>
        <p:txBody>
          <a:bodyPr>
            <a:noAutofit/>
          </a:bodyPr>
          <a:lstStyle/>
          <a:p>
            <a:r>
              <a:rPr lang="en-US" sz="2400" dirty="0"/>
              <a:t>This work is part of a greater study at NIST for quantifying HRI and HMI systems</a:t>
            </a:r>
          </a:p>
          <a:p>
            <a:r>
              <a:rPr lang="en-US" sz="2400" dirty="0"/>
              <a:t>These studies will be looking at the use of state-of-the art technologies such as virtual reality, augmented reality, brain-computer interface (BCI), or wearable technologies</a:t>
            </a:r>
          </a:p>
          <a:p>
            <a:r>
              <a:rPr lang="en-US" sz="2400" dirty="0"/>
              <a:t>Future work will narrow down which types of technology can potentially allow users to control a robot more easily or in a more natural manner</a:t>
            </a:r>
          </a:p>
          <a:p>
            <a:r>
              <a:rPr lang="en-US" sz="2400" dirty="0"/>
              <a:t>NIST will be conducting human trials to obtain more conclusive results on these technologies</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14</a:t>
            </a:fld>
            <a:endParaRPr lang="en-US" dirty="0"/>
          </a:p>
        </p:txBody>
      </p:sp>
      <p:pic>
        <p:nvPicPr>
          <p:cNvPr id="7" name="Picture 6">
            <a:extLst>
              <a:ext uri="{FF2B5EF4-FFF2-40B4-BE49-F238E27FC236}">
                <a16:creationId xmlns:a16="http://schemas.microsoft.com/office/drawing/2014/main" id="{2E5769C8-CD3B-4090-BA75-96D6772C18B1}"/>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8414158" y="1966124"/>
            <a:ext cx="3347207" cy="29257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TextBox 7">
            <a:extLst>
              <a:ext uri="{FF2B5EF4-FFF2-40B4-BE49-F238E27FC236}">
                <a16:creationId xmlns:a16="http://schemas.microsoft.com/office/drawing/2014/main" id="{1209D5E5-AA5C-401B-AF15-51BB825B32B3}"/>
              </a:ext>
            </a:extLst>
          </p:cNvPr>
          <p:cNvSpPr txBox="1"/>
          <p:nvPr/>
        </p:nvSpPr>
        <p:spPr>
          <a:xfrm>
            <a:off x="8225602" y="5104014"/>
            <a:ext cx="3724318" cy="830997"/>
          </a:xfrm>
          <a:prstGeom prst="rect">
            <a:avLst/>
          </a:prstGeom>
          <a:noFill/>
        </p:spPr>
        <p:txBody>
          <a:bodyPr wrap="square" rtlCol="0">
            <a:spAutoFit/>
          </a:bodyPr>
          <a:lstStyle/>
          <a:p>
            <a:pPr algn="ctr"/>
            <a:r>
              <a:rPr lang="en-US" sz="1600" dirty="0"/>
              <a:t>Figure 11 – Examples of future testing equipment including wearable and brain interface technologies </a:t>
            </a:r>
          </a:p>
        </p:txBody>
      </p:sp>
    </p:spTree>
    <p:extLst>
      <p:ext uri="{BB962C8B-B14F-4D97-AF65-F5344CB8AC3E}">
        <p14:creationId xmlns:p14="http://schemas.microsoft.com/office/powerpoint/2010/main" val="3879841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CAA25-5ADD-4D95-9E67-38D5D06051D1}"/>
              </a:ext>
            </a:extLst>
          </p:cNvPr>
          <p:cNvSpPr>
            <a:spLocks noGrp="1"/>
          </p:cNvSpPr>
          <p:nvPr>
            <p:ph type="title"/>
          </p:nvPr>
        </p:nvSpPr>
        <p:spPr>
          <a:xfrm>
            <a:off x="765025" y="665018"/>
            <a:ext cx="9612971" cy="1014153"/>
          </a:xfrm>
        </p:spPr>
        <p:txBody>
          <a:bodyPr>
            <a:normAutofit fontScale="90000"/>
          </a:bodyPr>
          <a:lstStyle/>
          <a:p>
            <a:pPr algn="l"/>
            <a:r>
              <a:rPr lang="en-US" dirty="0"/>
              <a:t>Questions?</a:t>
            </a:r>
          </a:p>
        </p:txBody>
      </p:sp>
      <p:sp>
        <p:nvSpPr>
          <p:cNvPr id="3" name="Text Placeholder 2">
            <a:extLst>
              <a:ext uri="{FF2B5EF4-FFF2-40B4-BE49-F238E27FC236}">
                <a16:creationId xmlns:a16="http://schemas.microsoft.com/office/drawing/2014/main" id="{E3775967-D84F-4237-A6D9-CF604008906F}"/>
              </a:ext>
            </a:extLst>
          </p:cNvPr>
          <p:cNvSpPr>
            <a:spLocks noGrp="1"/>
          </p:cNvSpPr>
          <p:nvPr>
            <p:ph type="body" idx="1"/>
          </p:nvPr>
        </p:nvSpPr>
        <p:spPr>
          <a:xfrm>
            <a:off x="3476847" y="2169621"/>
            <a:ext cx="7527851" cy="3555477"/>
          </a:xfrm>
        </p:spPr>
        <p:txBody>
          <a:bodyPr>
            <a:normAutofit/>
          </a:bodyPr>
          <a:lstStyle/>
          <a:p>
            <a:pPr algn="l"/>
            <a:r>
              <a:rPr lang="en-US" dirty="0"/>
              <a:t>Project Files are available on GitHub</a:t>
            </a:r>
          </a:p>
          <a:p>
            <a:pPr algn="l"/>
            <a:r>
              <a:rPr lang="en-US" sz="1800" dirty="0">
                <a:solidFill>
                  <a:schemeClr val="tx2">
                    <a:lumMod val="75000"/>
                  </a:schemeClr>
                </a:solidFill>
                <a:hlinkClick r:id="rId2">
                  <a:extLst>
                    <a:ext uri="{A12FA001-AC4F-418D-AE19-62706E023703}">
                      <ahyp:hlinkClr xmlns:ahyp="http://schemas.microsoft.com/office/drawing/2018/hyperlinkcolor" val="tx"/>
                    </a:ext>
                  </a:extLst>
                </a:hlinkClick>
              </a:rPr>
              <a:t>https://github.com/usnistgov/CRPI</a:t>
            </a:r>
            <a:endParaRPr lang="en-US" sz="1800" dirty="0">
              <a:solidFill>
                <a:schemeClr val="tx2">
                  <a:lumMod val="75000"/>
                </a:schemeClr>
              </a:solidFill>
            </a:endParaRPr>
          </a:p>
          <a:p>
            <a:pPr algn="l"/>
            <a:r>
              <a:rPr lang="en-US" sz="1800" u="sng" dirty="0">
                <a:solidFill>
                  <a:schemeClr val="tx2">
                    <a:lumMod val="75000"/>
                  </a:schemeClr>
                </a:solidFill>
                <a:hlinkClick r:id="rId3">
                  <a:extLst>
                    <a:ext uri="{A12FA001-AC4F-418D-AE19-62706E023703}">
                      <ahyp:hlinkClr xmlns:ahyp="http://schemas.microsoft.com/office/drawing/2018/hyperlinkcolor" val="tx"/>
                    </a:ext>
                  </a:extLst>
                </a:hlinkClick>
              </a:rPr>
              <a:t>https://github.com/OvercodedStack/ANDROID_UNITY_UI-Summer-2019-NIST/tree/Android-Branch</a:t>
            </a:r>
            <a:endParaRPr lang="en-US" sz="1800" dirty="0">
              <a:solidFill>
                <a:schemeClr val="tx2">
                  <a:lumMod val="75000"/>
                </a:schemeClr>
              </a:solidFill>
            </a:endParaRPr>
          </a:p>
          <a:p>
            <a:pPr algn="l"/>
            <a:r>
              <a:rPr lang="en-US" sz="1800" u="sng" dirty="0">
                <a:solidFill>
                  <a:schemeClr val="tx2">
                    <a:lumMod val="75000"/>
                  </a:schemeClr>
                </a:solidFill>
                <a:hlinkClick r:id="rId4">
                  <a:extLst>
                    <a:ext uri="{A12FA001-AC4F-418D-AE19-62706E023703}">
                      <ahyp:hlinkClr xmlns:ahyp="http://schemas.microsoft.com/office/drawing/2018/hyperlinkcolor" val="tx"/>
                    </a:ext>
                  </a:extLst>
                </a:hlinkClick>
              </a:rPr>
              <a:t>https://github.com/OvercodedStack/MOTION_CAPTURE_UNITY-Summer-of-2019-NIST</a:t>
            </a:r>
            <a:endParaRPr lang="en-US" sz="1800" dirty="0">
              <a:solidFill>
                <a:schemeClr val="tx2">
                  <a:lumMod val="75000"/>
                </a:schemeClr>
              </a:solidFill>
            </a:endParaRPr>
          </a:p>
          <a:p>
            <a:pPr algn="l"/>
            <a:r>
              <a:rPr lang="en-US" sz="1800" u="sng" dirty="0">
                <a:solidFill>
                  <a:schemeClr val="tx2">
                    <a:lumMod val="75000"/>
                  </a:schemeClr>
                </a:solidFill>
                <a:hlinkClick r:id="rId5">
                  <a:extLst>
                    <a:ext uri="{A12FA001-AC4F-418D-AE19-62706E023703}">
                      <ahyp:hlinkClr xmlns:ahyp="http://schemas.microsoft.com/office/drawing/2018/hyperlinkcolor" val="tx"/>
                    </a:ext>
                  </a:extLst>
                </a:hlinkClick>
              </a:rPr>
              <a:t>https://github.com/OvercodedStack/CRPI_MIDDLEWARE_INTEGRATION-Summer-of-2019-NIST</a:t>
            </a:r>
            <a:endParaRPr lang="en-US" sz="1800" u="sng" dirty="0">
              <a:solidFill>
                <a:schemeClr val="tx2">
                  <a:lumMod val="75000"/>
                </a:schemeClr>
              </a:solidFill>
            </a:endParaRPr>
          </a:p>
          <a:p>
            <a:pPr algn="l"/>
            <a:r>
              <a:rPr lang="en-US" sz="1800" u="sng" dirty="0">
                <a:solidFill>
                  <a:schemeClr val="tx2">
                    <a:lumMod val="75000"/>
                  </a:schemeClr>
                </a:solidFill>
                <a:hlinkClick r:id="rId6">
                  <a:extLst>
                    <a:ext uri="{A12FA001-AC4F-418D-AE19-62706E023703}">
                      <ahyp:hlinkClr xmlns:ahyp="http://schemas.microsoft.com/office/drawing/2018/hyperlinkcolor" val="tx"/>
                    </a:ext>
                  </a:extLst>
                </a:hlinkClick>
              </a:rPr>
              <a:t>https://github.com/OvercodedStack/CRPI-UI-DOCUMENTATION-Summer-of-2019</a:t>
            </a:r>
            <a:endParaRPr lang="en-US" sz="1800" dirty="0">
              <a:solidFill>
                <a:schemeClr val="tx2">
                  <a:lumMod val="75000"/>
                </a:schemeClr>
              </a:solidFill>
            </a:endParaRPr>
          </a:p>
          <a:p>
            <a:pPr algn="l"/>
            <a:endParaRPr lang="en-US" sz="1300" dirty="0"/>
          </a:p>
          <a:p>
            <a:pPr algn="l"/>
            <a:endParaRPr lang="en-US" sz="1600" dirty="0"/>
          </a:p>
        </p:txBody>
      </p:sp>
      <p:sp>
        <p:nvSpPr>
          <p:cNvPr id="4" name="TextBox 3">
            <a:extLst>
              <a:ext uri="{FF2B5EF4-FFF2-40B4-BE49-F238E27FC236}">
                <a16:creationId xmlns:a16="http://schemas.microsoft.com/office/drawing/2014/main" id="{C14FA34E-D15B-4B8D-8795-BCDD78D8986A}"/>
              </a:ext>
            </a:extLst>
          </p:cNvPr>
          <p:cNvSpPr txBox="1"/>
          <p:nvPr/>
        </p:nvSpPr>
        <p:spPr>
          <a:xfrm>
            <a:off x="765025" y="2169622"/>
            <a:ext cx="3582786" cy="1754326"/>
          </a:xfrm>
          <a:prstGeom prst="rect">
            <a:avLst/>
          </a:prstGeom>
          <a:noFill/>
        </p:spPr>
        <p:txBody>
          <a:bodyPr wrap="square" rtlCol="0">
            <a:spAutoFit/>
          </a:bodyPr>
          <a:lstStyle/>
          <a:p>
            <a:r>
              <a:rPr lang="en-US" dirty="0"/>
              <a:t>Special thanks to:</a:t>
            </a:r>
          </a:p>
          <a:p>
            <a:endParaRPr lang="en-US" dirty="0"/>
          </a:p>
          <a:p>
            <a:r>
              <a:rPr lang="en-US" dirty="0"/>
              <a:t>Jeremy Marvel</a:t>
            </a:r>
          </a:p>
          <a:p>
            <a:r>
              <a:rPr lang="en-US" dirty="0"/>
              <a:t>Shelly Bagchi</a:t>
            </a:r>
          </a:p>
          <a:p>
            <a:r>
              <a:rPr lang="en-US" dirty="0"/>
              <a:t>Megan Zimmerman</a:t>
            </a:r>
          </a:p>
          <a:p>
            <a:endParaRPr lang="en-US" dirty="0"/>
          </a:p>
        </p:txBody>
      </p:sp>
      <p:sp>
        <p:nvSpPr>
          <p:cNvPr id="5" name="Slide Number Placeholder 4">
            <a:extLst>
              <a:ext uri="{FF2B5EF4-FFF2-40B4-BE49-F238E27FC236}">
                <a16:creationId xmlns:a16="http://schemas.microsoft.com/office/drawing/2014/main" id="{730E1518-4BC4-4874-9747-3C7AD4200CAC}"/>
              </a:ext>
            </a:extLst>
          </p:cNvPr>
          <p:cNvSpPr>
            <a:spLocks noGrp="1"/>
          </p:cNvSpPr>
          <p:nvPr>
            <p:ph type="sldNum" sz="quarter" idx="12"/>
          </p:nvPr>
        </p:nvSpPr>
        <p:spPr/>
        <p:txBody>
          <a:bodyPr/>
          <a:lstStyle/>
          <a:p>
            <a:fld id="{69E57DC2-970A-4B3E-BB1C-7A09969E49DF}" type="slidenum">
              <a:rPr lang="en-US" smtClean="0"/>
              <a:pPr/>
              <a:t>15</a:t>
            </a:fld>
            <a:endParaRPr lang="en-US" dirty="0"/>
          </a:p>
        </p:txBody>
      </p:sp>
      <p:sp>
        <p:nvSpPr>
          <p:cNvPr id="6" name="TextBox 5">
            <a:extLst>
              <a:ext uri="{FF2B5EF4-FFF2-40B4-BE49-F238E27FC236}">
                <a16:creationId xmlns:a16="http://schemas.microsoft.com/office/drawing/2014/main" id="{761B2367-5F43-430B-9E22-B9CF2F099CD8}"/>
              </a:ext>
            </a:extLst>
          </p:cNvPr>
          <p:cNvSpPr txBox="1"/>
          <p:nvPr/>
        </p:nvSpPr>
        <p:spPr>
          <a:xfrm>
            <a:off x="765024" y="5725099"/>
            <a:ext cx="7426475" cy="369332"/>
          </a:xfrm>
          <a:prstGeom prst="rect">
            <a:avLst/>
          </a:prstGeom>
          <a:noFill/>
        </p:spPr>
        <p:txBody>
          <a:bodyPr wrap="square" rtlCol="0">
            <a:spAutoFit/>
          </a:bodyPr>
          <a:lstStyle/>
          <a:p>
            <a:r>
              <a:rPr lang="en-US" dirty="0"/>
              <a:t>Thank you for NIST SURF 2019!</a:t>
            </a:r>
          </a:p>
        </p:txBody>
      </p:sp>
    </p:spTree>
    <p:extLst>
      <p:ext uri="{BB962C8B-B14F-4D97-AF65-F5344CB8AC3E}">
        <p14:creationId xmlns:p14="http://schemas.microsoft.com/office/powerpoint/2010/main" val="4095679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NIST Disclaimer</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16</a:t>
            </a:fld>
            <a:endParaRPr lang="en-US" dirty="0"/>
          </a:p>
        </p:txBody>
      </p:sp>
      <p:sp>
        <p:nvSpPr>
          <p:cNvPr id="6" name="Content Placeholder 5">
            <a:extLst>
              <a:ext uri="{FF2B5EF4-FFF2-40B4-BE49-F238E27FC236}">
                <a16:creationId xmlns:a16="http://schemas.microsoft.com/office/drawing/2014/main" id="{605C6AF4-F1C2-4245-A4B7-DDEFD44F5D73}"/>
              </a:ext>
            </a:extLst>
          </p:cNvPr>
          <p:cNvSpPr>
            <a:spLocks noGrp="1"/>
          </p:cNvSpPr>
          <p:nvPr>
            <p:ph idx="1"/>
          </p:nvPr>
        </p:nvSpPr>
        <p:spPr>
          <a:xfrm>
            <a:off x="1371600" y="2371060"/>
            <a:ext cx="9601200" cy="3912782"/>
          </a:xfrm>
        </p:spPr>
        <p:txBody>
          <a:bodyPr>
            <a:normAutofit/>
          </a:bodyPr>
          <a:lstStyle/>
          <a:p>
            <a:r>
              <a:rPr lang="en-US" dirty="0"/>
              <a:t>Certain commercial equipment, instruments, or materials are identified in this paper to foster understanding. Such identification does not imply recommendation or endorsement by the National Institute of Standards and Technology, nor does it imply that the materials or equipment identified are necessarily the best available for the purpose.</a:t>
            </a:r>
          </a:p>
          <a:p>
            <a:endParaRPr lang="en-US" dirty="0"/>
          </a:p>
          <a:p>
            <a:endParaRPr lang="en-US" dirty="0"/>
          </a:p>
          <a:p>
            <a:pPr lvl="1"/>
            <a:endParaRPr lang="en-US" dirty="0"/>
          </a:p>
        </p:txBody>
      </p:sp>
    </p:spTree>
    <p:extLst>
      <p:ext uri="{BB962C8B-B14F-4D97-AF65-F5344CB8AC3E}">
        <p14:creationId xmlns:p14="http://schemas.microsoft.com/office/powerpoint/2010/main" val="22331499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References for Images </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17</a:t>
            </a:fld>
            <a:endParaRPr lang="en-US" dirty="0"/>
          </a:p>
        </p:txBody>
      </p:sp>
      <p:sp>
        <p:nvSpPr>
          <p:cNvPr id="6" name="Content Placeholder 5">
            <a:extLst>
              <a:ext uri="{FF2B5EF4-FFF2-40B4-BE49-F238E27FC236}">
                <a16:creationId xmlns:a16="http://schemas.microsoft.com/office/drawing/2014/main" id="{605C6AF4-F1C2-4245-A4B7-DDEFD44F5D73}"/>
              </a:ext>
            </a:extLst>
          </p:cNvPr>
          <p:cNvSpPr>
            <a:spLocks noGrp="1"/>
          </p:cNvSpPr>
          <p:nvPr>
            <p:ph idx="1"/>
          </p:nvPr>
        </p:nvSpPr>
        <p:spPr>
          <a:xfrm>
            <a:off x="1371600" y="2371060"/>
            <a:ext cx="9601200" cy="3912782"/>
          </a:xfrm>
        </p:spPr>
        <p:txBody>
          <a:bodyPr>
            <a:normAutofit/>
          </a:bodyPr>
          <a:lstStyle/>
          <a:p>
            <a:r>
              <a:rPr lang="en-US" dirty="0"/>
              <a:t>Amazon.com for image for Latitude E5570</a:t>
            </a:r>
          </a:p>
          <a:p>
            <a:r>
              <a:rPr lang="en-US" dirty="0"/>
              <a:t>Universal Robotics for UR5 image</a:t>
            </a:r>
          </a:p>
          <a:p>
            <a:endParaRPr lang="en-US" dirty="0"/>
          </a:p>
          <a:p>
            <a:endParaRPr lang="en-US" dirty="0"/>
          </a:p>
          <a:p>
            <a:pPr lvl="1"/>
            <a:endParaRPr lang="en-US" dirty="0"/>
          </a:p>
        </p:txBody>
      </p:sp>
    </p:spTree>
    <p:extLst>
      <p:ext uri="{BB962C8B-B14F-4D97-AF65-F5344CB8AC3E}">
        <p14:creationId xmlns:p14="http://schemas.microsoft.com/office/powerpoint/2010/main" val="985232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Introduction</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600" y="1753986"/>
            <a:ext cx="9324753" cy="3350029"/>
          </a:xfrm>
        </p:spPr>
        <p:txBody>
          <a:bodyPr>
            <a:normAutofit/>
          </a:bodyPr>
          <a:lstStyle/>
          <a:p>
            <a:r>
              <a:rPr lang="en-US" sz="2400" dirty="0"/>
              <a:t>Collaborative Robotics is an emerging field of robotics where the core concept is improving the social interaction between human and robot. </a:t>
            </a:r>
          </a:p>
          <a:p>
            <a:r>
              <a:rPr lang="en-US" sz="2400" dirty="0"/>
              <a:t>This is usually known as human-robot interaction (HRI); the interaction between robot and human and the feedback between each other</a:t>
            </a:r>
          </a:p>
          <a:p>
            <a:r>
              <a:rPr lang="en-US" sz="2400" dirty="0"/>
              <a:t>NIST is creating test methods and metrics that can quantify the user experience between human and robot.</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2</a:t>
            </a:fld>
            <a:endParaRPr lang="en-US" dirty="0"/>
          </a:p>
        </p:txBody>
      </p:sp>
    </p:spTree>
    <p:extLst>
      <p:ext uri="{BB962C8B-B14F-4D97-AF65-F5344CB8AC3E}">
        <p14:creationId xmlns:p14="http://schemas.microsoft.com/office/powerpoint/2010/main" val="3834752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Background</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599" y="1753986"/>
            <a:ext cx="6068291" cy="4113414"/>
          </a:xfrm>
        </p:spPr>
        <p:txBody>
          <a:bodyPr>
            <a:normAutofit lnSpcReduction="10000"/>
          </a:bodyPr>
          <a:lstStyle/>
          <a:p>
            <a:r>
              <a:rPr lang="en-US" sz="2400" dirty="0"/>
              <a:t>The quality of HRI depends on the effectivity of human-machine interfaces (HMI) to provide reliable information to the operator</a:t>
            </a:r>
          </a:p>
          <a:p>
            <a:r>
              <a:rPr lang="en-US" sz="2400" dirty="0"/>
              <a:t>HRI is important to cut down on training costs (including time), improve factory floor retasking times, and reduce the amount of mental workload while utilizing a robot’s HMI</a:t>
            </a:r>
          </a:p>
          <a:p>
            <a:r>
              <a:rPr lang="en-US" sz="2400" dirty="0"/>
              <a:t>HMI is used by an operator for control and feedback on a robot system and varies widely in operation and appearance</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3</a:t>
            </a:fld>
            <a:endParaRPr lang="en-US" dirty="0"/>
          </a:p>
        </p:txBody>
      </p:sp>
      <p:pic>
        <p:nvPicPr>
          <p:cNvPr id="7" name="Picture 6">
            <a:extLst>
              <a:ext uri="{FF2B5EF4-FFF2-40B4-BE49-F238E27FC236}">
                <a16:creationId xmlns:a16="http://schemas.microsoft.com/office/drawing/2014/main" id="{88C0F86F-34DF-49EC-B6A5-5D0F8B65D333}"/>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7687138" y="2089801"/>
            <a:ext cx="3571196" cy="267839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TextBox 7">
            <a:extLst>
              <a:ext uri="{FF2B5EF4-FFF2-40B4-BE49-F238E27FC236}">
                <a16:creationId xmlns:a16="http://schemas.microsoft.com/office/drawing/2014/main" id="{1910B7EC-5C9B-4A42-979C-2209A4C6E1ED}"/>
              </a:ext>
            </a:extLst>
          </p:cNvPr>
          <p:cNvSpPr txBox="1"/>
          <p:nvPr/>
        </p:nvSpPr>
        <p:spPr>
          <a:xfrm>
            <a:off x="8362604" y="4960625"/>
            <a:ext cx="2706424" cy="584775"/>
          </a:xfrm>
          <a:prstGeom prst="rect">
            <a:avLst/>
          </a:prstGeom>
          <a:noFill/>
        </p:spPr>
        <p:txBody>
          <a:bodyPr wrap="square" rtlCol="0">
            <a:spAutoFit/>
          </a:bodyPr>
          <a:lstStyle/>
          <a:p>
            <a:r>
              <a:rPr lang="en-US" sz="1600" dirty="0"/>
              <a:t>Figure 1 – Example of a state-of-the-art HMI  </a:t>
            </a:r>
          </a:p>
        </p:txBody>
      </p:sp>
    </p:spTree>
    <p:extLst>
      <p:ext uri="{BB962C8B-B14F-4D97-AF65-F5344CB8AC3E}">
        <p14:creationId xmlns:p14="http://schemas.microsoft.com/office/powerpoint/2010/main" val="22580414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Objective</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600" y="1582177"/>
            <a:ext cx="4724400" cy="4075010"/>
          </a:xfrm>
        </p:spPr>
        <p:txBody>
          <a:bodyPr>
            <a:normAutofit/>
          </a:bodyPr>
          <a:lstStyle/>
          <a:p>
            <a:r>
              <a:rPr lang="en-US" dirty="0"/>
              <a:t>Create a tool capable of quantifying the effectivity and performance of a HRI interface as would be used by novice user with an industrial robot</a:t>
            </a:r>
          </a:p>
          <a:p>
            <a:r>
              <a:rPr lang="en-US" dirty="0"/>
              <a:t>Demonstrate the differences between a good UI and a poorly designed one and determining best practices</a:t>
            </a:r>
          </a:p>
          <a:p>
            <a:r>
              <a:rPr lang="en-US" dirty="0"/>
              <a:t>Through application of an industrial case study, showcase the difference in performance from using a good UI in contrast to current industry standards</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4</a:t>
            </a:fld>
            <a:endParaRPr lang="en-US" dirty="0"/>
          </a:p>
        </p:txBody>
      </p:sp>
      <p:sp>
        <p:nvSpPr>
          <p:cNvPr id="7" name="TextBox 6">
            <a:extLst>
              <a:ext uri="{FF2B5EF4-FFF2-40B4-BE49-F238E27FC236}">
                <a16:creationId xmlns:a16="http://schemas.microsoft.com/office/drawing/2014/main" id="{28A4AB76-DEB2-459E-9D2A-10445D4052E6}"/>
              </a:ext>
            </a:extLst>
          </p:cNvPr>
          <p:cNvSpPr txBox="1"/>
          <p:nvPr/>
        </p:nvSpPr>
        <p:spPr>
          <a:xfrm>
            <a:off x="7519048" y="5252574"/>
            <a:ext cx="3050771" cy="338554"/>
          </a:xfrm>
          <a:prstGeom prst="rect">
            <a:avLst/>
          </a:prstGeom>
          <a:noFill/>
        </p:spPr>
        <p:txBody>
          <a:bodyPr wrap="square" rtlCol="0">
            <a:spAutoFit/>
          </a:bodyPr>
          <a:lstStyle/>
          <a:p>
            <a:pPr algn="ctr"/>
            <a:r>
              <a:rPr lang="en-US" sz="1600" dirty="0"/>
              <a:t>Figure 2 – Convoluted UI design</a:t>
            </a:r>
          </a:p>
        </p:txBody>
      </p:sp>
      <p:pic>
        <p:nvPicPr>
          <p:cNvPr id="10" name="Picture 9">
            <a:extLst>
              <a:ext uri="{FF2B5EF4-FFF2-40B4-BE49-F238E27FC236}">
                <a16:creationId xmlns:a16="http://schemas.microsoft.com/office/drawing/2014/main" id="{7A46CFC6-B222-4365-980D-D602D62544A6}"/>
              </a:ext>
            </a:extLst>
          </p:cNvPr>
          <p:cNvPicPr>
            <a:picLocks noChangeAspect="1"/>
          </p:cNvPicPr>
          <p:nvPr/>
        </p:nvPicPr>
        <p:blipFill rotWithShape="1">
          <a:blip r:embed="rId2"/>
          <a:srcRect l="147" r="33175"/>
          <a:stretch/>
        </p:blipFill>
        <p:spPr>
          <a:xfrm>
            <a:off x="6363390" y="1219893"/>
            <a:ext cx="5362086" cy="398318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2505369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5</a:t>
            </a:fld>
            <a:endParaRPr lang="en-US" dirty="0"/>
          </a:p>
        </p:txBody>
      </p:sp>
      <p:pic>
        <p:nvPicPr>
          <p:cNvPr id="9" name="Picture 8">
            <a:extLst>
              <a:ext uri="{FF2B5EF4-FFF2-40B4-BE49-F238E27FC236}">
                <a16:creationId xmlns:a16="http://schemas.microsoft.com/office/drawing/2014/main" id="{F282B685-E5D2-403D-8921-0656E1CAB547}"/>
              </a:ext>
            </a:extLst>
          </p:cNvPr>
          <p:cNvPicPr>
            <a:picLocks noChangeAspect="1"/>
          </p:cNvPicPr>
          <p:nvPr/>
        </p:nvPicPr>
        <p:blipFill>
          <a:blip r:embed="rId2"/>
          <a:stretch>
            <a:fillRect/>
          </a:stretch>
        </p:blipFill>
        <p:spPr>
          <a:xfrm>
            <a:off x="3161675" y="1142718"/>
            <a:ext cx="6595367" cy="45725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6" name="TextBox 15">
            <a:extLst>
              <a:ext uri="{FF2B5EF4-FFF2-40B4-BE49-F238E27FC236}">
                <a16:creationId xmlns:a16="http://schemas.microsoft.com/office/drawing/2014/main" id="{DEEC0B06-3D03-4449-A3B8-AF7BBB750602}"/>
              </a:ext>
            </a:extLst>
          </p:cNvPr>
          <p:cNvSpPr txBox="1"/>
          <p:nvPr/>
        </p:nvSpPr>
        <p:spPr>
          <a:xfrm>
            <a:off x="3161674" y="5897416"/>
            <a:ext cx="6595367" cy="338554"/>
          </a:xfrm>
          <a:prstGeom prst="rect">
            <a:avLst/>
          </a:prstGeom>
          <a:noFill/>
        </p:spPr>
        <p:txBody>
          <a:bodyPr wrap="square" rtlCol="0">
            <a:spAutoFit/>
          </a:bodyPr>
          <a:lstStyle/>
          <a:p>
            <a:pPr algn="ctr"/>
            <a:r>
              <a:rPr lang="en-US" sz="1600" dirty="0"/>
              <a:t>Figure 3 – UI design choice for an industrial robot </a:t>
            </a:r>
          </a:p>
        </p:txBody>
      </p:sp>
    </p:spTree>
    <p:extLst>
      <p:ext uri="{BB962C8B-B14F-4D97-AF65-F5344CB8AC3E}">
        <p14:creationId xmlns:p14="http://schemas.microsoft.com/office/powerpoint/2010/main" val="42691197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Methodology</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600" y="1573619"/>
            <a:ext cx="9525699" cy="4752753"/>
          </a:xfrm>
        </p:spPr>
        <p:txBody>
          <a:bodyPr>
            <a:normAutofit/>
          </a:bodyPr>
          <a:lstStyle/>
          <a:p>
            <a:r>
              <a:rPr lang="en-US" dirty="0"/>
              <a:t>To determine good quantitative metrics for HMI, different types of interfaces should be designed. These interfaces should allow the user to experience different features of the interaction or task.</a:t>
            </a:r>
          </a:p>
          <a:p>
            <a:r>
              <a:rPr lang="en-US" dirty="0"/>
              <a:t>Researchers can determine what features of control, feedback, and overall layout would work most effectively for users using the interface by experimenting with different layouts and measuring for one of the following metrics</a:t>
            </a:r>
          </a:p>
          <a:p>
            <a:pPr lvl="1"/>
            <a:r>
              <a:rPr lang="en-US" dirty="0"/>
              <a:t>Effectiveness</a:t>
            </a:r>
          </a:p>
          <a:p>
            <a:pPr lvl="1"/>
            <a:r>
              <a:rPr lang="en-US" dirty="0"/>
              <a:t>Efficiency</a:t>
            </a:r>
          </a:p>
          <a:p>
            <a:pPr lvl="1"/>
            <a:r>
              <a:rPr lang="en-US" dirty="0"/>
              <a:t>Reaction time</a:t>
            </a:r>
          </a:p>
          <a:p>
            <a:pPr lvl="1"/>
            <a:r>
              <a:rPr lang="en-US" dirty="0"/>
              <a:t>Precision of control		</a:t>
            </a:r>
          </a:p>
          <a:p>
            <a:r>
              <a:rPr lang="en-US" dirty="0"/>
              <a:t>Researchers can test for these metrics by presenting a user interface to a novice or people with no prior experience to an interface with a robot and determine its ease through the reaction the user has. </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6</a:t>
            </a:fld>
            <a:endParaRPr lang="en-US" dirty="0"/>
          </a:p>
        </p:txBody>
      </p:sp>
    </p:spTree>
    <p:extLst>
      <p:ext uri="{BB962C8B-B14F-4D97-AF65-F5344CB8AC3E}">
        <p14:creationId xmlns:p14="http://schemas.microsoft.com/office/powerpoint/2010/main" val="3533040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Setup</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600" y="1880748"/>
            <a:ext cx="9345441" cy="4291452"/>
          </a:xfrm>
        </p:spPr>
        <p:txBody>
          <a:bodyPr>
            <a:normAutofit/>
          </a:bodyPr>
          <a:lstStyle/>
          <a:p>
            <a:r>
              <a:rPr lang="en-US" sz="2400" dirty="0"/>
              <a:t>To test scenarios for UI experience, the system should allow researchers to adjust the interface and observe resulting changes in performance</a:t>
            </a:r>
          </a:p>
          <a:p>
            <a:r>
              <a:rPr lang="en-US" sz="2400" dirty="0"/>
              <a:t>The setup consists of a tablet with a modifiable interface and the inclusion of a motion capture system to track user position</a:t>
            </a:r>
          </a:p>
          <a:p>
            <a:r>
              <a:rPr lang="en-US" sz="2400" dirty="0"/>
              <a:t>With this relatively simple system, researchers will be able to determine metrics for the system based on feedback from different interfaces and polling users who test the system</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7</a:t>
            </a:fld>
            <a:endParaRPr lang="en-US" dirty="0"/>
          </a:p>
        </p:txBody>
      </p:sp>
    </p:spTree>
    <p:extLst>
      <p:ext uri="{BB962C8B-B14F-4D97-AF65-F5344CB8AC3E}">
        <p14:creationId xmlns:p14="http://schemas.microsoft.com/office/powerpoint/2010/main" val="3709762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Setup – Communication </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8</a:t>
            </a:fld>
            <a:endParaRPr lang="en-US" dirty="0"/>
          </a:p>
        </p:txBody>
      </p:sp>
      <p:sp>
        <p:nvSpPr>
          <p:cNvPr id="8" name="TextBox 7">
            <a:extLst>
              <a:ext uri="{FF2B5EF4-FFF2-40B4-BE49-F238E27FC236}">
                <a16:creationId xmlns:a16="http://schemas.microsoft.com/office/drawing/2014/main" id="{BEECA231-2CE0-4258-90F8-42C3E8FAC38C}"/>
              </a:ext>
            </a:extLst>
          </p:cNvPr>
          <p:cNvSpPr txBox="1"/>
          <p:nvPr/>
        </p:nvSpPr>
        <p:spPr>
          <a:xfrm>
            <a:off x="4034589" y="4746438"/>
            <a:ext cx="4854630" cy="338554"/>
          </a:xfrm>
          <a:prstGeom prst="rect">
            <a:avLst/>
          </a:prstGeom>
          <a:noFill/>
        </p:spPr>
        <p:txBody>
          <a:bodyPr wrap="square" rtlCol="0">
            <a:spAutoFit/>
          </a:bodyPr>
          <a:lstStyle/>
          <a:p>
            <a:pPr algn="ctr"/>
            <a:r>
              <a:rPr lang="en-US" sz="1600" dirty="0"/>
              <a:t>Figure 4 – System Overview breakdown</a:t>
            </a:r>
          </a:p>
        </p:txBody>
      </p:sp>
      <p:sp>
        <p:nvSpPr>
          <p:cNvPr id="11" name="Content Placeholder 2">
            <a:extLst>
              <a:ext uri="{FF2B5EF4-FFF2-40B4-BE49-F238E27FC236}">
                <a16:creationId xmlns:a16="http://schemas.microsoft.com/office/drawing/2014/main" id="{428D0207-9E4C-4818-835D-D1D2BBF9A172}"/>
              </a:ext>
            </a:extLst>
          </p:cNvPr>
          <p:cNvSpPr txBox="1">
            <a:spLocks/>
          </p:cNvSpPr>
          <p:nvPr/>
        </p:nvSpPr>
        <p:spPr>
          <a:xfrm>
            <a:off x="1371600" y="5285709"/>
            <a:ext cx="9601199" cy="1068186"/>
          </a:xfrm>
          <a:prstGeom prst="rect">
            <a:avLst/>
          </a:prstGeom>
        </p:spPr>
        <p:txBody>
          <a:bodyPr vert="horz" lIns="91440" tIns="45720" rIns="91440" bIns="45720" rtlCol="0">
            <a:normAutofit fontScale="70000" lnSpcReduction="2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z="2400" dirty="0"/>
              <a:t>Collaborative Robotics Programming Interface (CRPI) allows the computer to relay commands from the tablet to the robot arm</a:t>
            </a:r>
          </a:p>
          <a:p>
            <a:r>
              <a:rPr lang="en-US" sz="2400" dirty="0"/>
              <a:t>Unity instance calculates the position of items and determines what robot is the user looking at</a:t>
            </a:r>
          </a:p>
        </p:txBody>
      </p:sp>
      <p:pic>
        <p:nvPicPr>
          <p:cNvPr id="9" name="Content Placeholder 8">
            <a:extLst>
              <a:ext uri="{FF2B5EF4-FFF2-40B4-BE49-F238E27FC236}">
                <a16:creationId xmlns:a16="http://schemas.microsoft.com/office/drawing/2014/main" id="{2E50A0FF-A978-4A1A-AAD8-F7A15C67C310}"/>
              </a:ext>
            </a:extLst>
          </p:cNvPr>
          <p:cNvPicPr>
            <a:picLocks noGrp="1" noChangeAspect="1"/>
          </p:cNvPicPr>
          <p:nvPr>
            <p:ph idx="1"/>
          </p:nvPr>
        </p:nvPicPr>
        <p:blipFill>
          <a:blip r:embed="rId2"/>
          <a:stretch>
            <a:fillRect/>
          </a:stretch>
        </p:blipFill>
        <p:spPr>
          <a:xfrm>
            <a:off x="3005934" y="1412187"/>
            <a:ext cx="6911939" cy="32845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7328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Video Demonstration</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9</a:t>
            </a:fld>
            <a:endParaRPr lang="en-US" dirty="0"/>
          </a:p>
        </p:txBody>
      </p:sp>
      <p:pic>
        <p:nvPicPr>
          <p:cNvPr id="3" name="Speed up of merged view">
            <a:hlinkClick r:id="" action="ppaction://media"/>
            <a:extLst>
              <a:ext uri="{FF2B5EF4-FFF2-40B4-BE49-F238E27FC236}">
                <a16:creationId xmlns:a16="http://schemas.microsoft.com/office/drawing/2014/main" id="{A9F3C7F1-9D49-42AD-B0E2-65E3A1CC607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310626" y="1575227"/>
            <a:ext cx="8173077" cy="4596973"/>
          </a:xfrm>
        </p:spPr>
      </p:pic>
    </p:spTree>
    <p:extLst>
      <p:ext uri="{BB962C8B-B14F-4D97-AF65-F5344CB8AC3E}">
        <p14:creationId xmlns:p14="http://schemas.microsoft.com/office/powerpoint/2010/main" val="638569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6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Crop">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TM10001105[[fn=Crop]]</Template>
  <TotalTime>5925</TotalTime>
  <Words>846</Words>
  <Application>Microsoft Office PowerPoint</Application>
  <PresentationFormat>Widescreen</PresentationFormat>
  <Paragraphs>101</Paragraphs>
  <Slides>17</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Calibri</vt:lpstr>
      <vt:lpstr>Franklin Gothic Book</vt:lpstr>
      <vt:lpstr>Crop</vt:lpstr>
      <vt:lpstr>Adaptive Metrics and Performance Analysis Tool for Human-Robot Interaction</vt:lpstr>
      <vt:lpstr>Introduction</vt:lpstr>
      <vt:lpstr>Background</vt:lpstr>
      <vt:lpstr>Objective</vt:lpstr>
      <vt:lpstr>PowerPoint Presentation</vt:lpstr>
      <vt:lpstr>Methodology</vt:lpstr>
      <vt:lpstr>Setup</vt:lpstr>
      <vt:lpstr>Setup – Communication </vt:lpstr>
      <vt:lpstr>Video Demonstration</vt:lpstr>
      <vt:lpstr>Final Interface </vt:lpstr>
      <vt:lpstr>PowerPoint Presentation</vt:lpstr>
      <vt:lpstr>Motion Capture Setup </vt:lpstr>
      <vt:lpstr>Motion Capture Video</vt:lpstr>
      <vt:lpstr>Conclusion and Future Work</vt:lpstr>
      <vt:lpstr>Questions?</vt:lpstr>
      <vt:lpstr>NIST Disclaimer</vt:lpstr>
      <vt:lpstr>References for Images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Collaborative Robotics User interface and</dc:title>
  <dc:creator>Segarra Martinez, Esteban (Assoc)</dc:creator>
  <cp:lastModifiedBy>Segarra Martinez, Esteban (Assoc)</cp:lastModifiedBy>
  <cp:revision>90</cp:revision>
  <dcterms:created xsi:type="dcterms:W3CDTF">2019-06-07T20:31:06Z</dcterms:created>
  <dcterms:modified xsi:type="dcterms:W3CDTF">2019-07-26T19:38:10Z</dcterms:modified>
</cp:coreProperties>
</file>